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1" r:id="rId4"/>
    <p:sldId id="263" r:id="rId5"/>
    <p:sldId id="264" r:id="rId6"/>
    <p:sldId id="268" r:id="rId7"/>
    <p:sldId id="269" r:id="rId8"/>
    <p:sldId id="270" r:id="rId9"/>
    <p:sldId id="272" r:id="rId10"/>
    <p:sldId id="274" r:id="rId11"/>
    <p:sldId id="275" r:id="rId12"/>
    <p:sldId id="276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3902C4-1344-4334-B79A-6365EC5ACD6A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720080"/>
          </a:xfr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</a:t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«Детский сад №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Презентация для родителей</a:t>
            </a:r>
          </a:p>
          <a:p>
            <a:pPr algn="ctr">
              <a:buNone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«Ознакомление с основной образовательной программой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МБДОУ «Детский сад № 5»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404664"/>
            <a:ext cx="8280920" cy="914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476672"/>
            <a:ext cx="7992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2060848"/>
            <a:ext cx="3168352" cy="914400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Различные виды детской деятельности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2060848"/>
            <a:ext cx="3096344" cy="914400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Режимные моменты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4005064"/>
            <a:ext cx="3168352" cy="914400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Самостоятельная деятельность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8064" y="4005064"/>
            <a:ext cx="3096344" cy="914400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Взаимодействие с родителями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6754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О требованиях к условиям реализации программы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6752"/>
            <a:ext cx="8640960" cy="52565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82089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eaLnBrk="0" hangingPunct="0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Программе описаны  условия  её  реализации, обеспечивающие     полноценное развитие личности детей в сферах социально-коммуникативного, познавательного,   речевого, художественно-эстетического и физического развития личности детей на фоне их эмоционального благополучия и положительного отношения к миру, к себе и к другим людям.</a:t>
            </a:r>
          </a:p>
          <a:p>
            <a:pPr indent="449263" eaLnBrk="0" hangingPunct="0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Исходя из этого, описаны особенности   развивающей предметно-пространственной среды, психолого-педагогические,  кадровые, материально-технические условия  реализации программы дошкольного образования. </a:t>
            </a:r>
          </a:p>
          <a:p>
            <a:pPr indent="449263" algn="just" eaLnBrk="0" hangingPunct="0"/>
            <a:endParaRPr lang="ru-RU" sz="1400" dirty="0">
              <a:solidFill>
                <a:srgbClr val="008000"/>
              </a:solidFill>
              <a:latin typeface="Lucida Sans Unicod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eaLnBrk="0" hangingPunct="0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приводятся требования к  психолого-педагогическим условиям: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140968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eaLnBrk="0" hangingPunct="0">
              <a:buFontTx/>
              <a:buChar char="•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уважения к человеческому достоинству детей, </a:t>
            </a:r>
          </a:p>
          <a:p>
            <a:pPr indent="449263" eaLnBrk="0" hangingPunct="0">
              <a:buFontTx/>
              <a:buChar char="•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использования в  образовательной  деятельности  форм  и   методов        </a:t>
            </a:r>
          </a:p>
          <a:p>
            <a:pPr indent="449263" eaLnBrk="0" hangingPunct="0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работы  с  детьми,  соответствующих  их  возрастным  и     индивидуальным особенностям,</a:t>
            </a:r>
          </a:p>
          <a:p>
            <a:pPr indent="449263" eaLnBrk="0" hangingPunct="0">
              <a:buFontTx/>
              <a:buChar char="•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построение образовательной деятельности на основе взаимодействия взрослых с детьми, </a:t>
            </a:r>
          </a:p>
          <a:p>
            <a:pPr indent="449263" eaLnBrk="0" hangingPunct="0">
              <a:buFontTx/>
              <a:buChar char="•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поддержка инициативы и самостоятельности детей, </a:t>
            </a:r>
          </a:p>
          <a:p>
            <a:pPr indent="449263" eaLnBrk="0" hangingPunct="0">
              <a:buFontTx/>
              <a:buChar char="•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защита детей от всех форм физического и психического насилия, </a:t>
            </a:r>
          </a:p>
          <a:p>
            <a:pPr indent="449263" eaLnBrk="0" hangingPunct="0">
              <a:buFontTx/>
              <a:buChar char="•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поддержка родителей (законных представителей) в воспитании детей, охране и укреплении</a:t>
            </a:r>
          </a:p>
          <a:p>
            <a:pPr indent="449263" eaLnBrk="0" hangingPunct="0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их  здоровья,  вовлечение  семей    непосредственно в образовательную деятельность.</a:t>
            </a:r>
          </a:p>
          <a:p>
            <a:pPr indent="449263" eaLnBrk="0" hangingPunct="0"/>
            <a:r>
              <a:rPr lang="ru-RU" sz="1200" dirty="0" smtClean="0">
                <a:latin typeface="Times New Roman" pitchFamily="18" charset="0"/>
              </a:rPr>
              <a:t> 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486916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eaLnBrk="0" hangingPunct="0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Максимально допустимый объем образовательной нагрузки  соответствует санитарно-эпидемиологическим правилам и нормативам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2.4.1.3049-13  «Санитарно-эпидемиологические  требования  к   устройству, содержанию  и  организации  режима  работы  дошкольных    образовательных организаций»,  утвержденным  постановлением  Главного    государственного санитарного  врача  Российской  Федерации  от  15  мая       2013 г. N 26 (зарегистрировано Министерством  юстиции  Российской  Федерации  29  мая 2013 г., регистрационный N 28564).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6192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476672"/>
            <a:ext cx="81369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к развивающей   предметно-пространственной   среде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обеспечивает реализацию различных образовательных программ  с учетом национально-культурных,  климатических  условий и возрастных особенностей детей, 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развивающая  предметно-пространственная  среда    содержательно-насыщенная,    трансформируемая,        полифункциональная, вариативная, доступная и безопасная.</a:t>
            </a:r>
          </a:p>
          <a:p>
            <a:pPr eaLnBrk="0" hangingPunct="0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к  кадровому составу</a:t>
            </a:r>
            <a:r>
              <a:rPr lang="ru-RU" sz="14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(руководящим, педагогическим, административно-хозяйственными работниками,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учебно-вспомогательному персоналу):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соответствуют действующим квалификационным характеристикам, 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педагогическим  работникам,  реализующим  Программу, -  обладают основными  компетенциями,  необходимыми  для  обеспечения развития детей.</a:t>
            </a:r>
          </a:p>
          <a:p>
            <a:pPr eaLnBrk="0" hangingPunct="0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  к  материально-техническим  условиям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оборудование, оснащение (предметы), оснащенность  помещений, учебно-методический комплект  отвечают требованиям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правилам  пожарной безопасности, требованиям к средствам обучения и воспитания, к  материально-техническому  обеспечению   Программы.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861048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  к  финансовым   условиям   реализации     основной образовательной программы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дошкольного образования: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финансовое обеспечение МДОУ «Детский сад № 22»   обеспечивает  возможность  выполнения  требований    ФГОС ДО как в обязательной части  Программы,  так и  в  части, формируемой участниками образовательного процесса,</a:t>
            </a:r>
          </a:p>
          <a:p>
            <a:pPr eaLnBrk="0" hangingPunct="0">
              <a:buFontTx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норматив финансового обеспечения, определяемый органами государственной власти субъектов Российской Федерации в соответствии с ФГОС ДО,     достаточный   и необходимый для осуществления Организацией образовательной деятельности в соответствии с Программой.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6754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Формы взаимодействия педагогического коллектива с семьями воспитанников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60"/>
            <a:ext cx="8712968" cy="5328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84249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 dirty="0" smtClean="0"/>
              <a:t>В соответствии с законом Российской Федерации «Об образовании в Российской Федерации», федеральными государственными образовательными стандартами дошкольного образования, Уставом МБДОУ «Детский сад № 22», 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детей. </a:t>
            </a:r>
          </a:p>
          <a:p>
            <a:pPr>
              <a:defRPr/>
            </a:pPr>
            <a:r>
              <a:rPr lang="ru-RU" b="1" dirty="0" smtClean="0"/>
              <a:t>В основу совместной деятельности семьи и ДОО  заложены следующие принципы: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dirty="0" smtClean="0"/>
              <a:t>единый подход к процессу воспитания ребёнка;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dirty="0" smtClean="0"/>
              <a:t>открытость ДОО  для родителей;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dirty="0" smtClean="0"/>
              <a:t>взаимное доверие  во взаимоотношениях педагогов и родителей;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dirty="0" smtClean="0"/>
              <a:t>уважение и доброжелательность друг к другу;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dirty="0" smtClean="0"/>
              <a:t>дифференцированный подход к каждой семье;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dirty="0" smtClean="0"/>
              <a:t>равно ответственность родителей и педагогов.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Уважаемые родители 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В данной презентации мы познакомим Вас: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Основными направлениями развития детей и образовательными областями.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Требованиями к результатам освоения программы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Формами взаимодействия педагогического коллектива с семьями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081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Программа разрабатывается, утверждается и реализуется в МБДОУ «Детский сад №5»: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323110"/>
          </a:xfrm>
        </p:spPr>
        <p:txBody>
          <a:bodyPr>
            <a:normAutofit fontScale="92500" lnSpcReduction="10000"/>
          </a:bodyPr>
          <a:lstStyle/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cs typeface="Times New Roman" pitchFamily="18" charset="0"/>
              </a:rPr>
              <a:t>- </a:t>
            </a: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в соответствии </a:t>
            </a:r>
            <a:r>
              <a:rPr lang="ru-RU" altLang="ru-RU" sz="2400" b="1" dirty="0" smtClean="0">
                <a:solidFill>
                  <a:schemeClr val="tx1"/>
                </a:solidFill>
                <a:cs typeface="Times New Roman" pitchFamily="18" charset="0"/>
              </a:rPr>
              <a:t>с федеральным государственным образовательным стандартом дошкольного образования</a:t>
            </a: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endParaRPr lang="ru-RU" altLang="ru-RU" sz="2400" b="1" dirty="0" smtClean="0"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en-US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b="1" dirty="0" smtClean="0">
                <a:cs typeface="Times New Roman" pitchFamily="18" charset="0"/>
              </a:rPr>
              <a:t>- </a:t>
            </a: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с учетом соответствующей </a:t>
            </a:r>
            <a:r>
              <a:rPr lang="ru-RU" alt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основной образовательной программы дошкольного образования  «От рождения до школы» </a:t>
            </a:r>
            <a:r>
              <a:rPr lang="ru-RU" altLang="ru-RU" sz="1400" dirty="0" smtClean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ru-RU" altLang="ru-RU" sz="1800" dirty="0" smtClean="0">
                <a:cs typeface="Times New Roman" pitchFamily="18" charset="0"/>
              </a:rPr>
              <a:t>под редакцией Н. Е. </a:t>
            </a:r>
            <a:r>
              <a:rPr lang="ru-RU" altLang="ru-RU" sz="1800" dirty="0" err="1" smtClean="0">
                <a:cs typeface="Times New Roman" pitchFamily="18" charset="0"/>
              </a:rPr>
              <a:t>Вераксы</a:t>
            </a:r>
            <a:r>
              <a:rPr lang="ru-RU" altLang="ru-RU" sz="1800" dirty="0" smtClean="0">
                <a:cs typeface="Times New Roman" pitchFamily="18" charset="0"/>
              </a:rPr>
              <a:t>, Т. С. Комаровой, М. А. Васильевой)</a:t>
            </a: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endParaRPr lang="ru-RU" altLang="ru-RU" sz="24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- с учётом </a:t>
            </a:r>
            <a:r>
              <a:rPr lang="ru-RU" alt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примерной основной образовательной программы дошкольного образования </a:t>
            </a: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cs typeface="Times New Roman" pitchFamily="18" charset="0"/>
              </a:rPr>
              <a:t>(одобренной решением федерального учебно-методическим объединением по</a:t>
            </a: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cs typeface="Times New Roman" pitchFamily="18" charset="0"/>
              </a:rPr>
              <a:t>общему образованию, протокол от 20.05.15 г. за № 2/15</a:t>
            </a: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32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altLang="ru-RU" sz="32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endParaRPr lang="ru-RU" altLang="ru-RU" sz="1800" dirty="0" smtClean="0"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altLang="ru-RU" sz="3200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12776"/>
            <a:ext cx="8352928" cy="43204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008000"/>
                </a:solidFill>
                <a:latin typeface="Calibri" pitchFamily="34" charset="0"/>
              </a:rPr>
              <a:t/>
            </a:r>
            <a:br>
              <a:rPr lang="ru-RU" sz="2200" b="1" dirty="0" smtClean="0">
                <a:solidFill>
                  <a:srgbClr val="008000"/>
                </a:solidFill>
                <a:latin typeface="Calibri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Calibri" pitchFamily="34" charset="0"/>
              </a:rPr>
              <a:t>Образовательная программа </a:t>
            </a:r>
            <a:r>
              <a:rPr lang="ru-RU" sz="1800" b="1" dirty="0" smtClean="0">
                <a:solidFill>
                  <a:srgbClr val="008000"/>
                </a:solidFill>
                <a:latin typeface="Calibri" pitchFamily="34" charset="0"/>
              </a:rPr>
              <a:t/>
            </a:r>
            <a:br>
              <a:rPr lang="ru-RU" sz="1800" b="1" dirty="0" smtClean="0">
                <a:solidFill>
                  <a:srgbClr val="008000"/>
                </a:solidFill>
                <a:latin typeface="Calibri" pitchFamily="34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Calibri" pitchFamily="34" charset="0"/>
              </a:rPr>
              <a:t>учитывает образовательные потребности, интересы и мотивы воспитанников, их родителей (законных представителей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r>
              <a:rPr lang="ru-RU" b="1" i="1" dirty="0" smtClean="0">
                <a:solidFill>
                  <a:srgbClr val="7030A0"/>
                </a:solidFill>
                <a:latin typeface="Calibri" pitchFamily="34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Calibri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Образовательная  программа МБДОУ «Детский сад № 5»  разработана в соответствии с : </a:t>
            </a:r>
          </a:p>
          <a:p>
            <a:pPr algn="just"/>
            <a:endParaRPr lang="ru-RU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Законом Российской Федерации от 29.12.2012 № 273-ФЗ «Об образовании в Российской Федерации»;</a:t>
            </a:r>
          </a:p>
          <a:p>
            <a:pPr algn="just">
              <a:buNone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Санитарно-эпидемиологическими правилами и нормами </a:t>
            </a:r>
            <a:r>
              <a:rPr lang="ru-RU" sz="2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2.4.1.3049-13 «Санитарно-эпидемиологические требования к устройству,  содержанию и организации режима работы дошкольных образовательных учреждений» (утвержден постановлением Главного государственного санитарного врача РФ от 15 мая 2013 г. № 26);</a:t>
            </a:r>
          </a:p>
          <a:p>
            <a:pPr algn="just">
              <a:buNone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Федеральным государственным образовательным стандартом дошкольного образования (утвержден Приказом Министерства образования  и   науки   РФ от 17.10.2013 г.  № 1155)</a:t>
            </a:r>
          </a:p>
          <a:p>
            <a:pPr algn="just">
              <a:buNone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Приказом Министерства образования и науки Российской Федерации от 30.08.2013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</a:t>
            </a:r>
          </a:p>
          <a:p>
            <a:pPr algn="just">
              <a:buNone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 Уставом 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</a:t>
            </a:r>
            <a:r>
              <a:rPr lang="en-US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Программа рассчитана на три возрастные группы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1 младшая  (от </a:t>
            </a:r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r>
              <a:rPr lang="ru-RU" sz="2800" b="1" dirty="0" smtClean="0">
                <a:solidFill>
                  <a:schemeClr val="tx1"/>
                </a:solidFill>
              </a:rPr>
              <a:t> до 3 лет) – 1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2 младшая (от 3-4 лет) – 1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смешанная дошкольная (от 4 до </a:t>
            </a:r>
            <a:r>
              <a:rPr lang="ru-RU" sz="2800" b="1" dirty="0" smtClean="0">
                <a:solidFill>
                  <a:schemeClr val="tx1"/>
                </a:solidFill>
              </a:rPr>
              <a:t>8 лет</a:t>
            </a:r>
            <a:r>
              <a:rPr lang="ru-RU" sz="2800" b="1" dirty="0" smtClean="0">
                <a:solidFill>
                  <a:schemeClr val="tx1"/>
                </a:solidFill>
              </a:rPr>
              <a:t>)  - 1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8640960" cy="4536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780928"/>
            <a:ext cx="6480720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Основные направления развития детей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 образовательные области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755576" y="1916832"/>
            <a:ext cx="3672408" cy="612648"/>
          </a:xfrm>
          <a:prstGeom prst="wedgeRectCallout">
            <a:avLst>
              <a:gd name="adj1" fmla="val 21332"/>
              <a:gd name="adj2" fmla="val 8171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148064" y="1916832"/>
            <a:ext cx="3456384" cy="612648"/>
          </a:xfrm>
          <a:prstGeom prst="wedgeRoundRectCallout">
            <a:avLst>
              <a:gd name="adj1" fmla="val -23190"/>
              <a:gd name="adj2" fmla="val 75800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Художественно-эстетическое развитие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512" y="3789040"/>
            <a:ext cx="2448272" cy="720080"/>
          </a:xfrm>
          <a:prstGeom prst="wedgeRoundRectCallout">
            <a:avLst>
              <a:gd name="adj1" fmla="val 24712"/>
              <a:gd name="adj2" fmla="val -67543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843808" y="3789040"/>
            <a:ext cx="2880320" cy="720080"/>
          </a:xfrm>
          <a:prstGeom prst="wedgeRoundRectCallout">
            <a:avLst>
              <a:gd name="adj1" fmla="val 7880"/>
              <a:gd name="adj2" fmla="val -71976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868144" y="3789040"/>
            <a:ext cx="3096344" cy="720080"/>
          </a:xfrm>
          <a:prstGeom prst="wedgeRoundRectCallout">
            <a:avLst>
              <a:gd name="adj1" fmla="val 9860"/>
              <a:gd name="adj2" fmla="val -80843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Социально коммуникативное развитие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196752"/>
            <a:ext cx="1656184" cy="48235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Физическая культура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1196752"/>
            <a:ext cx="1656184" cy="43204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Здоровье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1196752"/>
            <a:ext cx="1080120" cy="48235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Музыка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72200" y="1196752"/>
            <a:ext cx="2232248" cy="504056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Художественное творчество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Познание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Математика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75856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Развитие речи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55976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Чтение художественной литературы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0152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Социализация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20272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Труд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00392" y="4725144"/>
            <a:ext cx="914400" cy="187220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Безопасность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Образовательные области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Социально-коммуникативное развитие </a:t>
            </a:r>
            <a:r>
              <a:rPr lang="ru-RU" sz="1400" b="1" dirty="0" smtClean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1400" b="1" dirty="0" err="1" smtClean="0"/>
              <a:t>саморегуляции</a:t>
            </a:r>
            <a:r>
              <a:rPr lang="ru-RU" sz="1400" b="1" dirty="0" smtClean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Познавательное развитие предполагает </a:t>
            </a:r>
            <a:r>
              <a:rPr lang="ru-RU" sz="1400" b="1" dirty="0" smtClean="0"/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1400" b="1" dirty="0" err="1" smtClean="0"/>
              <a:t>социокультурных</a:t>
            </a:r>
            <a:r>
              <a:rPr lang="ru-RU" sz="1400" b="1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Речевое развитие включает </a:t>
            </a:r>
            <a:r>
              <a:rPr lang="ru-RU" sz="1400" b="1" dirty="0" smtClean="0"/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>
              <a:buNone/>
            </a:pP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784976" cy="4824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352928" cy="5616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80728"/>
            <a:ext cx="770485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Художественно-эстетическое развитие </a:t>
            </a:r>
            <a:r>
              <a:rPr lang="ru-RU" sz="1400" dirty="0" smtClean="0"/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109728" indent="0" algn="just">
              <a:buNone/>
            </a:pPr>
            <a:endParaRPr lang="ru-RU" sz="1400" dirty="0" smtClean="0"/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Физическое развитие включает </a:t>
            </a:r>
            <a:r>
              <a:rPr lang="ru-RU" sz="1400" dirty="0" smtClean="0"/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1400" dirty="0" err="1" smtClean="0"/>
              <a:t>саморегуляции</a:t>
            </a:r>
            <a:r>
              <a:rPr lang="ru-RU" sz="1400" dirty="0" smtClean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О требованиях к результатам освоения программы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  ФГОС ДО к  результатам   освоения     Программы представлены в виде целевых</a:t>
            </a: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 (возможных достижений ребёнка) дошкольного образования:</a:t>
            </a:r>
          </a:p>
          <a:p>
            <a:pPr eaLnBrk="0" hangingPunct="0">
              <a:buNone/>
              <a:tabLst>
                <a:tab pos="457200" algn="l"/>
              </a:tabLst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ориентиры образования в  раннем возрасте;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соблюдении требований к условиям реализации Программы   целевые</a:t>
            </a: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ориентиры  предполагают  формирование  у  детей  дошкольного     возраста предпосылок к</a:t>
            </a: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учебной деятельности на этапе завершения  ими   дошкольного образования. </a:t>
            </a:r>
          </a:p>
          <a:p>
            <a:pPr eaLnBrk="0" hangingPunct="0">
              <a:tabLst>
                <a:tab pos="457200" algn="l"/>
              </a:tabLs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то же время целевые ориентиры не предусматривают требования от ребёнка дошкольного</a:t>
            </a: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 конкретных образовательных достижений, не подлежат непосредственной</a:t>
            </a:r>
          </a:p>
          <a:p>
            <a:pPr eaLnBrk="0" hangingPunct="0">
              <a:buNone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оценке,  в   том числе в виде педагогической диагностики  (мониторинга).</a:t>
            </a:r>
          </a:p>
          <a:p>
            <a:pPr eaLnBrk="0" hangingPunct="0">
              <a:tabLst>
                <a:tab pos="457200" algn="l"/>
              </a:tabLs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Освоение Программы  не  сопровождается проведением  промежуточных    аттестаций и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итоговой аттестацией воспитанников.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712968" cy="49685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446</TotalTime>
  <Words>915</Words>
  <Application>Microsoft Office PowerPoint</Application>
  <PresentationFormat>Экран (4:3)</PresentationFormat>
  <Paragraphs>115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Book Antiqua</vt:lpstr>
      <vt:lpstr>Calibri</vt:lpstr>
      <vt:lpstr>Lucida Sans</vt:lpstr>
      <vt:lpstr>Lucida Sans Unicode</vt:lpstr>
      <vt:lpstr>Times New Roman</vt:lpstr>
      <vt:lpstr>Wingdings 2</vt:lpstr>
      <vt:lpstr>Wingdings 3</vt:lpstr>
      <vt:lpstr>Трек</vt:lpstr>
      <vt:lpstr>муниципальное бюджетное дошкольное  образовательное учреждение  «Детский сад № 5»</vt:lpstr>
      <vt:lpstr>Уважаемые родители !</vt:lpstr>
      <vt:lpstr>Программа разрабатывается, утверждается и реализуется в МБДОУ «Детский сад №5»:</vt:lpstr>
      <vt:lpstr> Образовательная программа  учитывает образовательные потребности, интересы и мотивы воспитанников, их родителей (законных представителей) </vt:lpstr>
      <vt:lpstr>Программа рассчитана на три возрастные группы</vt:lpstr>
      <vt:lpstr>Презентация PowerPoint</vt:lpstr>
      <vt:lpstr>Образовательные области</vt:lpstr>
      <vt:lpstr>Презентация PowerPoint</vt:lpstr>
      <vt:lpstr>О требованиях к результатам освоения программы</vt:lpstr>
      <vt:lpstr>Презентация PowerPoint</vt:lpstr>
      <vt:lpstr>О требованиях к условиям реализации программы</vt:lpstr>
      <vt:lpstr>Презентация PowerPoint</vt:lpstr>
      <vt:lpstr>Формы взаимодействия педагогического коллектива с семьями воспитанников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образовательное учреждение  «Детский сад №4»</dc:title>
  <dc:creator>Admin</dc:creator>
  <cp:lastModifiedBy>Ольга Лисина</cp:lastModifiedBy>
  <cp:revision>56</cp:revision>
  <dcterms:created xsi:type="dcterms:W3CDTF">2016-12-19T09:57:34Z</dcterms:created>
  <dcterms:modified xsi:type="dcterms:W3CDTF">2018-06-20T18:16:46Z</dcterms:modified>
</cp:coreProperties>
</file>